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8" r:id="rId2"/>
    <p:sldId id="339" r:id="rId3"/>
    <p:sldId id="343" r:id="rId4"/>
    <p:sldId id="263" r:id="rId5"/>
    <p:sldId id="265" r:id="rId6"/>
    <p:sldId id="264" r:id="rId7"/>
    <p:sldId id="266" r:id="rId8"/>
    <p:sldId id="344" r:id="rId9"/>
    <p:sldId id="268" r:id="rId10"/>
    <p:sldId id="345" r:id="rId11"/>
    <p:sldId id="342" r:id="rId12"/>
    <p:sldId id="270" r:id="rId13"/>
    <p:sldId id="335" r:id="rId14"/>
    <p:sldId id="346" r:id="rId15"/>
    <p:sldId id="332" r:id="rId16"/>
  </p:sldIdLst>
  <p:sldSz cx="9144000" cy="6858000" type="screen4x3"/>
  <p:notesSz cx="6761163" cy="9942513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3" autoAdjust="0"/>
    <p:restoredTop sz="94660"/>
  </p:normalViewPr>
  <p:slideViewPr>
    <p:cSldViewPr>
      <p:cViewPr>
        <p:scale>
          <a:sx n="70" d="100"/>
          <a:sy n="70" d="100"/>
        </p:scale>
        <p:origin x="-3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E88057A-D459-4E0D-AC02-13F0F89D7F6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868440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243BA03-5CB0-49AF-A731-E1514C18CE3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67458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r-Latn-R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5234C8-5266-418D-BC85-2CF8F3343B5C}" type="slidenum">
              <a:rPr lang="hr-HR" smtClean="0"/>
              <a:pPr eaLnBrk="1" hangingPunct="1"/>
              <a:t>1</a:t>
            </a:fld>
            <a:endParaRPr lang="hr-HR" smtClean="0"/>
          </a:p>
        </p:txBody>
      </p:sp>
      <p:sp>
        <p:nvSpPr>
          <p:cNvPr id="7680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DB7E1-0215-434E-898C-1F94373A80F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661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EDA9E-3094-4A25-B2F7-66245F9B71D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859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9E403-936C-4F5F-A97F-3D50B8AFE8B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759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555C-D0BB-43C1-AAAA-C27ABC30E87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307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E4BDF-B441-44D2-9737-5153BA4F8F3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3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824D6-D10A-4630-9661-C3FF03EFDC8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075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9675B-C88D-4632-A0C9-FB8E51F049F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072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33CEF-D15B-4B4F-BE83-85A079B5375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235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7792-F212-43E2-A950-60665AD918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203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5B3B3-8A15-4F24-BFA6-AAD2D1A5D58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198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58A9E-04DC-4BB3-8F4E-0D51A233125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039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9FA8E8-4186-4881-B439-67175BEB2E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4" descr="header_presentaion_h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179388" y="1700213"/>
            <a:ext cx="33845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1600" i="1" u="sng" dirty="0" smtClean="0">
                <a:solidFill>
                  <a:srgbClr val="666699"/>
                </a:solidFill>
              </a:rPr>
              <a:t>Nositelj projekta</a:t>
            </a:r>
            <a:r>
              <a:rPr lang="hr-HR" sz="1600" i="1" dirty="0" smtClean="0">
                <a:solidFill>
                  <a:srgbClr val="666699"/>
                </a:solidFill>
              </a:rPr>
              <a:t>:</a:t>
            </a:r>
          </a:p>
          <a:p>
            <a:pPr eaLnBrk="1" hangingPunct="1"/>
            <a:endParaRPr lang="hr-HR" sz="1600" i="1" dirty="0">
              <a:solidFill>
                <a:srgbClr val="666699"/>
              </a:solidFill>
            </a:endParaRPr>
          </a:p>
          <a:p>
            <a:pPr eaLnBrk="1" hangingPunct="1"/>
            <a:r>
              <a:rPr lang="hr-HR" sz="1600" i="1" dirty="0" smtClean="0">
                <a:solidFill>
                  <a:srgbClr val="666699"/>
                </a:solidFill>
              </a:rPr>
              <a:t>Tehnička škola ČAKOVEC</a:t>
            </a:r>
            <a:endParaRPr lang="hr-HR" sz="1600" i="1" dirty="0">
              <a:solidFill>
                <a:srgbClr val="666699"/>
              </a:solidFill>
            </a:endParaRPr>
          </a:p>
          <a:p>
            <a:pPr eaLnBrk="1" hangingPunct="1"/>
            <a:endParaRPr lang="hr-HR" sz="1600" i="1" dirty="0">
              <a:solidFill>
                <a:srgbClr val="666699"/>
              </a:solidFill>
            </a:endParaRPr>
          </a:p>
          <a:p>
            <a:pPr eaLnBrk="1" hangingPunct="1"/>
            <a:endParaRPr lang="hr-HR" sz="1600" i="1" dirty="0">
              <a:solidFill>
                <a:srgbClr val="666699"/>
              </a:solidFill>
            </a:endParaRPr>
          </a:p>
        </p:txBody>
      </p:sp>
      <p:sp>
        <p:nvSpPr>
          <p:cNvPr id="2054" name="Text Box 12"/>
          <p:cNvSpPr txBox="1">
            <a:spLocks noChangeArrowheads="1"/>
          </p:cNvSpPr>
          <p:nvPr/>
        </p:nvSpPr>
        <p:spPr bwMode="auto">
          <a:xfrm>
            <a:off x="178103" y="2855377"/>
            <a:ext cx="244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1600" i="1" u="sng" dirty="0" smtClean="0">
                <a:solidFill>
                  <a:srgbClr val="666699"/>
                </a:solidFill>
              </a:rPr>
              <a:t>Partneri na projektu</a:t>
            </a:r>
            <a:r>
              <a:rPr lang="hr-HR" sz="1600" i="1" dirty="0" smtClean="0">
                <a:solidFill>
                  <a:srgbClr val="666699"/>
                </a:solidFill>
              </a:rPr>
              <a:t>:</a:t>
            </a:r>
            <a:endParaRPr lang="hr-HR" dirty="0"/>
          </a:p>
        </p:txBody>
      </p:sp>
      <p:sp>
        <p:nvSpPr>
          <p:cNvPr id="2055" name="Text Box 13"/>
          <p:cNvSpPr txBox="1">
            <a:spLocks noChangeArrowheads="1"/>
          </p:cNvSpPr>
          <p:nvPr/>
        </p:nvSpPr>
        <p:spPr bwMode="auto">
          <a:xfrm>
            <a:off x="165098" y="3302089"/>
            <a:ext cx="3300466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sz="1600" dirty="0" smtClean="0">
                <a:solidFill>
                  <a:srgbClr val="666699"/>
                </a:solidFill>
              </a:rPr>
              <a:t>Srednja škola </a:t>
            </a:r>
            <a:r>
              <a:rPr lang="hr-HR" sz="1600" i="1" dirty="0" smtClean="0">
                <a:solidFill>
                  <a:srgbClr val="666699"/>
                </a:solidFill>
              </a:rPr>
              <a:t>Ban Josip Jelačić ZAPREŠIĆ</a:t>
            </a:r>
          </a:p>
          <a:p>
            <a:pPr eaLnBrk="1" hangingPunct="1"/>
            <a:endParaRPr lang="hr-HR" sz="1200" i="1" dirty="0">
              <a:solidFill>
                <a:srgbClr val="666699"/>
              </a:solidFill>
            </a:endParaRPr>
          </a:p>
          <a:p>
            <a:pPr eaLnBrk="1" hangingPunct="1"/>
            <a:r>
              <a:rPr lang="hr-HR" sz="1600" i="1" dirty="0" smtClean="0">
                <a:solidFill>
                  <a:srgbClr val="666699"/>
                </a:solidFill>
              </a:rPr>
              <a:t>Elektro </a:t>
            </a:r>
            <a:r>
              <a:rPr lang="hr-HR" sz="1600" i="1" dirty="0" err="1" smtClean="0">
                <a:solidFill>
                  <a:srgbClr val="666699"/>
                </a:solidFill>
              </a:rPr>
              <a:t>in</a:t>
            </a:r>
            <a:r>
              <a:rPr lang="hr-HR" sz="1600" i="1" dirty="0" smtClean="0">
                <a:solidFill>
                  <a:srgbClr val="666699"/>
                </a:solidFill>
              </a:rPr>
              <a:t> </a:t>
            </a:r>
            <a:r>
              <a:rPr lang="hr-HR" sz="1600" i="1" dirty="0" err="1" smtClean="0">
                <a:solidFill>
                  <a:srgbClr val="666699"/>
                </a:solidFill>
              </a:rPr>
              <a:t>računalniška</a:t>
            </a:r>
            <a:r>
              <a:rPr lang="hr-HR" sz="1600" i="1" dirty="0" smtClean="0">
                <a:solidFill>
                  <a:srgbClr val="666699"/>
                </a:solidFill>
              </a:rPr>
              <a:t> </a:t>
            </a:r>
            <a:r>
              <a:rPr lang="hr-HR" sz="1600" i="1" dirty="0" err="1" smtClean="0">
                <a:solidFill>
                  <a:srgbClr val="666699"/>
                </a:solidFill>
              </a:rPr>
              <a:t>šola</a:t>
            </a:r>
            <a:r>
              <a:rPr lang="hr-HR" sz="1600" i="1" dirty="0" smtClean="0">
                <a:solidFill>
                  <a:srgbClr val="666699"/>
                </a:solidFill>
              </a:rPr>
              <a:t>, PTUJ, Slovenija</a:t>
            </a:r>
            <a:endParaRPr lang="hr-HR" sz="1600" dirty="0"/>
          </a:p>
        </p:txBody>
      </p:sp>
      <p:sp>
        <p:nvSpPr>
          <p:cNvPr id="2059" name="Rectangle 5"/>
          <p:cNvSpPr>
            <a:spLocks noChangeArrowheads="1"/>
          </p:cNvSpPr>
          <p:nvPr/>
        </p:nvSpPr>
        <p:spPr bwMode="auto">
          <a:xfrm>
            <a:off x="3708400" y="1700213"/>
            <a:ext cx="5111750" cy="41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>
              <a:spcBef>
                <a:spcPct val="20000"/>
              </a:spcBef>
            </a:pPr>
            <a:r>
              <a:rPr lang="hr-HR" sz="2000" b="1" i="1" dirty="0" smtClean="0">
                <a:solidFill>
                  <a:srgbClr val="666699"/>
                </a:solidFill>
              </a:rPr>
              <a:t>Završna konferencija projekta</a:t>
            </a:r>
            <a:endParaRPr lang="hr-HR" sz="2000" b="1" i="1" dirty="0">
              <a:solidFill>
                <a:srgbClr val="666699"/>
              </a:solidFill>
            </a:endParaRPr>
          </a:p>
          <a:p>
            <a:pPr marL="800100" lvl="1" indent="-342900">
              <a:spcBef>
                <a:spcPct val="20000"/>
              </a:spcBef>
            </a:pPr>
            <a:r>
              <a:rPr lang="hr-HR" sz="3200" b="1" i="1" dirty="0">
                <a:solidFill>
                  <a:srgbClr val="666699"/>
                </a:solidFill>
              </a:rPr>
              <a:t>Implementacija </a:t>
            </a:r>
          </a:p>
          <a:p>
            <a:pPr marL="800100" lvl="1" indent="-342900"/>
            <a:r>
              <a:rPr lang="hr-HR" sz="3200" b="1" i="1" dirty="0">
                <a:solidFill>
                  <a:srgbClr val="666699"/>
                </a:solidFill>
              </a:rPr>
              <a:t>novih kurikuluma</a:t>
            </a:r>
          </a:p>
          <a:p>
            <a:pPr marL="800100" lvl="1" indent="-342900"/>
            <a:endParaRPr lang="hr-HR" sz="1600" b="1" i="1" dirty="0">
              <a:solidFill>
                <a:srgbClr val="666699"/>
              </a:solidFill>
            </a:endParaRPr>
          </a:p>
          <a:p>
            <a:pPr marL="342900" indent="-342900"/>
            <a:r>
              <a:rPr lang="hr-HR" b="1" dirty="0">
                <a:solidFill>
                  <a:srgbClr val="7575D1"/>
                </a:solidFill>
              </a:rPr>
              <a:t>	</a:t>
            </a:r>
            <a:r>
              <a:rPr lang="hr-HR" sz="2400" b="1" dirty="0" smtClean="0">
                <a:solidFill>
                  <a:srgbClr val="7575D1"/>
                </a:solidFill>
              </a:rPr>
              <a:t>Naziv projekta:</a:t>
            </a:r>
          </a:p>
          <a:p>
            <a:pPr marL="342900" indent="-342900"/>
            <a:endParaRPr lang="hr-HR" sz="2400" b="1" dirty="0">
              <a:solidFill>
                <a:srgbClr val="7575D1"/>
              </a:solidFill>
            </a:endParaRPr>
          </a:p>
          <a:p>
            <a:pPr marL="342900" indent="-342900"/>
            <a:r>
              <a:rPr lang="hr-HR" sz="2400" b="1" dirty="0" smtClean="0">
                <a:solidFill>
                  <a:srgbClr val="7575D1"/>
                </a:solidFill>
              </a:rPr>
              <a:t>„</a:t>
            </a:r>
            <a:r>
              <a:rPr lang="hr-HR" sz="2400" b="1" dirty="0" smtClean="0">
                <a:solidFill>
                  <a:srgbClr val="FF0000"/>
                </a:solidFill>
              </a:rPr>
              <a:t>Novi kurikulum tehničara za računalstvo prilagođen promjenama na tržištu rada</a:t>
            </a:r>
            <a:r>
              <a:rPr lang="hr-HR" sz="2400" b="1" dirty="0" smtClean="0">
                <a:solidFill>
                  <a:srgbClr val="7575D1"/>
                </a:solidFill>
              </a:rPr>
              <a:t>”</a:t>
            </a:r>
            <a:endParaRPr lang="hr-HR" sz="2400" b="1" dirty="0">
              <a:solidFill>
                <a:srgbClr val="7575D1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043608" y="6165850"/>
            <a:ext cx="7488832" cy="381000"/>
          </a:xfrm>
          <a:prstGeom prst="rect">
            <a:avLst/>
          </a:prstGeom>
          <a:gradFill rotWithShape="1">
            <a:gsLst>
              <a:gs pos="0">
                <a:srgbClr val="666699"/>
              </a:gs>
              <a:gs pos="100000">
                <a:srgbClr val="6666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666699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Zaprešić, 23. studenog </a:t>
            </a:r>
            <a:r>
              <a:rPr lang="hr-H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2011.</a:t>
            </a:r>
            <a:endParaRPr lang="hr-H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2400" b="1" dirty="0" smtClean="0">
                <a:solidFill>
                  <a:schemeClr val="tx2"/>
                </a:solidFill>
              </a:rPr>
              <a:t>Rezultati provedenih aktivnosti – za škole-partnere</a:t>
            </a:r>
            <a:endParaRPr lang="hr-HR" sz="2400" b="1" dirty="0">
              <a:solidFill>
                <a:schemeClr val="tx2"/>
              </a:solidFill>
            </a:endParaRPr>
          </a:p>
        </p:txBody>
      </p:sp>
      <p:sp>
        <p:nvSpPr>
          <p:cNvPr id="10244" name="Rectangle 12"/>
          <p:cNvSpPr>
            <a:spLocks noChangeArrowheads="1"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81050" indent="-457200">
              <a:spcBef>
                <a:spcPct val="20000"/>
              </a:spcBef>
              <a:buFont typeface="+mj-lt"/>
              <a:buAutoNum type="arabicPeriod"/>
            </a:pPr>
            <a:r>
              <a:rPr lang="hr-HR" sz="2000" dirty="0" smtClean="0"/>
              <a:t>opremljeni su laboratoriji za praktičnu nastavu</a:t>
            </a:r>
          </a:p>
          <a:p>
            <a:pPr marL="781050" indent="-457200">
              <a:spcBef>
                <a:spcPct val="20000"/>
              </a:spcBef>
              <a:buFont typeface="+mj-lt"/>
              <a:buAutoNum type="arabicPeriod"/>
            </a:pPr>
            <a:r>
              <a:rPr lang="hr-HR" sz="2000" dirty="0" smtClean="0"/>
              <a:t>dodatno educirani nastavnici strukovnih predmeta (po 10 iz TŠČ i 5 iz BJJ) u 5 modula o novim informacijsko komunikacijskim tehnologijama</a:t>
            </a:r>
          </a:p>
          <a:p>
            <a:pPr marL="781050" indent="-457200">
              <a:spcBef>
                <a:spcPct val="20000"/>
              </a:spcBef>
              <a:buFont typeface="+mj-lt"/>
              <a:buAutoNum type="arabicPeriod"/>
            </a:pPr>
            <a:r>
              <a:rPr lang="hr-HR" sz="2000" dirty="0" smtClean="0"/>
              <a:t>dodatno educiranje o novim nastavnim metodama poučavanja</a:t>
            </a:r>
          </a:p>
          <a:p>
            <a:pPr marL="781050" indent="-457200">
              <a:spcBef>
                <a:spcPct val="20000"/>
              </a:spcBef>
              <a:buFont typeface="+mj-lt"/>
              <a:buAutoNum type="arabicPeriod"/>
            </a:pPr>
            <a:r>
              <a:rPr lang="hr-HR" sz="2000" dirty="0" smtClean="0"/>
              <a:t>povećan je ugled i konkurentnost škola na tržištu – maksimalna popunjenost predviđenih upisnih mjesta za 1. razred 2011./12.</a:t>
            </a:r>
          </a:p>
          <a:p>
            <a:pPr marL="781050" indent="-457200">
              <a:spcBef>
                <a:spcPct val="20000"/>
              </a:spcBef>
              <a:buFont typeface="+mj-lt"/>
              <a:buAutoNum type="arabicPeriod"/>
            </a:pPr>
            <a:r>
              <a:rPr lang="hr-HR" sz="2000" dirty="0" smtClean="0"/>
              <a:t>postavljeni su temelji dugoročne partnerske suradnje među školama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81855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-2931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2400" b="1" dirty="0" smtClean="0">
                <a:solidFill>
                  <a:schemeClr val="tx2"/>
                </a:solidFill>
              </a:rPr>
              <a:t>Brojke o projektu - danas</a:t>
            </a:r>
            <a:endParaRPr lang="hr-HR" sz="2400" b="1" dirty="0">
              <a:solidFill>
                <a:schemeClr val="tx2"/>
              </a:solidFill>
            </a:endParaRPr>
          </a:p>
        </p:txBody>
      </p:sp>
      <p:sp>
        <p:nvSpPr>
          <p:cNvPr id="6148" name="Rectangle 12"/>
          <p:cNvSpPr>
            <a:spLocks noChangeArrowheads="1"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realizirano u projektu	- oko 125.000 EUR (93%)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ljudski resursi (rad tima)		- oko 21.000 EUR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troškovi prijevoza			- oko 4.000 EUR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oprema škola (računala, kamere, umrežavanje, programska oprema, literatura)	- oko 41.000 EUR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educiranje nastavnika		- oko 27.000 EUR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vidljivost projekta			- oko 25.000 EUR</a:t>
            </a:r>
          </a:p>
        </p:txBody>
      </p:sp>
    </p:spTree>
    <p:extLst>
      <p:ext uri="{BB962C8B-B14F-4D97-AF65-F5344CB8AC3E}">
        <p14:creationId xmlns:p14="http://schemas.microsoft.com/office/powerpoint/2010/main" val="425355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2400" b="1" dirty="0" smtClean="0">
                <a:solidFill>
                  <a:schemeClr val="tx2"/>
                </a:solidFill>
              </a:rPr>
              <a:t>Indikatori uspješnosti - očekivanja</a:t>
            </a:r>
            <a:endParaRPr lang="hr-HR" sz="2400" b="1" dirty="0">
              <a:solidFill>
                <a:schemeClr val="tx2"/>
              </a:solidFill>
            </a:endParaRPr>
          </a:p>
        </p:txBody>
      </p:sp>
      <p:sp>
        <p:nvSpPr>
          <p:cNvPr id="11268" name="Rectangle 12"/>
          <p:cNvSpPr>
            <a:spLocks noChangeArrowheads="1"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sl-SI" sz="2000" dirty="0" smtClean="0"/>
              <a:t>povećani interes za zanimanje tehničar za računalstvo – očekuje se upis ukupno 112 učenika u obje škole iz projekta nakon uvođenja novog kurikuluma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sl-SI" sz="2000" dirty="0" smtClean="0"/>
              <a:t>upis na tehničke fakultete 2016. godina – očekuje se porast od 15%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sl-SI" sz="2000" dirty="0" smtClean="0"/>
              <a:t>uspješnost zapošljavanja učenika koji su završili strukovne škole ili studenata tehničkih fakulteta 2016. godine povećana za 20% u prvih 6 mjeseci nakon završetka školovanja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endParaRPr lang="sl-SI" sz="2000" dirty="0" smtClean="0"/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endParaRPr lang="sl-SI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5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r-Latn-CS"/>
          </a:p>
        </p:txBody>
      </p:sp>
      <p:sp>
        <p:nvSpPr>
          <p:cNvPr id="74756" name="Content Placeholder 2"/>
          <p:cNvSpPr>
            <a:spLocks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23850" algn="ctr">
              <a:spcBef>
                <a:spcPct val="20000"/>
              </a:spcBef>
            </a:pPr>
            <a:r>
              <a:rPr lang="hr-HR" sz="3600" b="1"/>
              <a:t>Hvala Vam na suradnji !</a:t>
            </a:r>
            <a:endParaRPr lang="en-GB" sz="3600" b="1"/>
          </a:p>
        </p:txBody>
      </p:sp>
      <p:pic>
        <p:nvPicPr>
          <p:cNvPr id="74757" name="Picture Placeholder 4" descr="scan000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14" b="11514"/>
          <a:stretch>
            <a:fillRect/>
          </a:stretch>
        </p:blipFill>
        <p:spPr bwMode="auto">
          <a:xfrm>
            <a:off x="714375" y="1785938"/>
            <a:ext cx="7858125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714375" y="5473700"/>
            <a:ext cx="8001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r-HR" sz="24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“Nitko nikada nije postigao nešto zaista veliko, a da se nije izložio riziku.”</a:t>
            </a:r>
            <a:br>
              <a:rPr lang="hr-HR" sz="24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hr-HR" sz="2400" b="1" i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Denis Waltley</a:t>
            </a:r>
            <a:endParaRPr lang="hr-HR" sz="24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r-Latn-CS">
              <a:solidFill>
                <a:srgbClr val="000000"/>
              </a:solidFill>
            </a:endParaRPr>
          </a:p>
        </p:txBody>
      </p:sp>
      <p:sp>
        <p:nvSpPr>
          <p:cNvPr id="71684" name="Content Placeholder 2"/>
          <p:cNvSpPr>
            <a:spLocks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95350" indent="-571500" algn="ctr" defTabSz="757238">
              <a:spcBef>
                <a:spcPct val="20000"/>
              </a:spcBef>
              <a:buFont typeface="Arial" pitchFamily="34" charset="0"/>
              <a:buChar char="•"/>
            </a:pPr>
            <a:r>
              <a:rPr lang="hr-HR" sz="2800" dirty="0" smtClean="0">
                <a:solidFill>
                  <a:srgbClr val="000000"/>
                </a:solidFill>
              </a:rPr>
              <a:t>Ova prezentacija izrađena je uz pomoć Europske unije. Sadržaj ove prezentacije isključiva je odgovornost Tehničke škole Čakovec i ni na koji način ne može se smatrati da odražava gledišta Europske unije.</a:t>
            </a:r>
            <a:endParaRPr lang="hr-H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6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r-Latn-CS"/>
          </a:p>
        </p:txBody>
      </p:sp>
      <p:sp>
        <p:nvSpPr>
          <p:cNvPr id="71684" name="Content Placeholder 2"/>
          <p:cNvSpPr>
            <a:spLocks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95350" indent="-571500" algn="ctr" defTabSz="757238">
              <a:spcBef>
                <a:spcPct val="20000"/>
              </a:spcBef>
              <a:buFont typeface="Arial" pitchFamily="34" charset="0"/>
              <a:buChar char="•"/>
            </a:pPr>
            <a:r>
              <a:rPr lang="hr-HR" sz="3600" b="1" dirty="0" smtClean="0"/>
              <a:t>Pitanja… odgovori</a:t>
            </a:r>
          </a:p>
          <a:p>
            <a:pPr marL="895350" indent="-571500" algn="ctr" defTabSz="757238">
              <a:spcBef>
                <a:spcPct val="20000"/>
              </a:spcBef>
              <a:buFont typeface="Arial" pitchFamily="34" charset="0"/>
              <a:buChar char="•"/>
            </a:pPr>
            <a:endParaRPr lang="hr-HR" sz="3600" b="1" dirty="0"/>
          </a:p>
          <a:p>
            <a:pPr marL="895350" indent="-571500" algn="ctr" defTabSz="757238">
              <a:spcBef>
                <a:spcPct val="20000"/>
              </a:spcBef>
              <a:buFont typeface="Arial" pitchFamily="34" charset="0"/>
              <a:buChar char="•"/>
            </a:pPr>
            <a:r>
              <a:rPr lang="hr-HR" sz="3600" b="1" dirty="0" smtClean="0"/>
              <a:t>Hvala na pažnji</a:t>
            </a:r>
            <a:endParaRPr lang="hr-HR" sz="36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33588"/>
            <a:ext cx="8229600" cy="4419600"/>
          </a:xfrm>
        </p:spPr>
        <p:txBody>
          <a:bodyPr/>
          <a:lstStyle/>
          <a:p>
            <a:pPr eaLnBrk="1" hangingPunct="1"/>
            <a:r>
              <a:rPr lang="hr-HR" sz="2000" dirty="0"/>
              <a:t>j</a:t>
            </a:r>
            <a:r>
              <a:rPr lang="hr-HR" sz="2000" dirty="0" smtClean="0"/>
              <a:t>oš od 2003. godine je prisutna želja za promjenom starog nastavnog plana za zanimanje tehničar za računalstvo iz 1995.</a:t>
            </a:r>
          </a:p>
          <a:p>
            <a:pPr eaLnBrk="1" hangingPunct="1"/>
            <a:r>
              <a:rPr lang="hr-HR" sz="2000" dirty="0" smtClean="0"/>
              <a:t>ASOO i MZOŠ – „kozmetičke korekcije” 2001.</a:t>
            </a:r>
          </a:p>
          <a:p>
            <a:pPr eaLnBrk="1" hangingPunct="1"/>
            <a:r>
              <a:rPr lang="hr-HR" sz="2000" dirty="0"/>
              <a:t>u</a:t>
            </a:r>
            <a:r>
              <a:rPr lang="hr-HR" sz="2000" dirty="0" smtClean="0"/>
              <a:t> jesen 2009. godine – prvi kontakti sa potencijalnim partnerima i suradnicima na projektu</a:t>
            </a:r>
          </a:p>
          <a:p>
            <a:pPr eaLnBrk="1" hangingPunct="1"/>
            <a:r>
              <a:rPr lang="hr-HR" sz="2000" dirty="0" smtClean="0"/>
              <a:t>15.12.2009. – predana je kompletna dokumentacija u ASOO (značajna pomoć u pripremi od REDEA-e)</a:t>
            </a:r>
          </a:p>
          <a:p>
            <a:pPr eaLnBrk="1" hangingPunct="1"/>
            <a:r>
              <a:rPr lang="hr-HR" sz="2000" dirty="0"/>
              <a:t>o</a:t>
            </a:r>
            <a:r>
              <a:rPr lang="hr-HR" sz="2000" dirty="0" smtClean="0"/>
              <a:t>dluka o odabiru je donesena u srpnju 2010.</a:t>
            </a:r>
          </a:p>
          <a:p>
            <a:pPr eaLnBrk="1" hangingPunct="1"/>
            <a:r>
              <a:rPr lang="hr-HR" sz="2000" dirty="0" smtClean="0"/>
              <a:t>Intenzivirane pripreme za provedbu</a:t>
            </a:r>
          </a:p>
          <a:p>
            <a:pPr eaLnBrk="1" hangingPunct="1"/>
            <a:r>
              <a:rPr lang="hr-HR" sz="2000" dirty="0"/>
              <a:t>p</a:t>
            </a:r>
            <a:r>
              <a:rPr lang="hr-HR" sz="2000" dirty="0" smtClean="0"/>
              <a:t>otpis Ugovora 27.9.2010.</a:t>
            </a:r>
            <a:endParaRPr lang="sr-Latn-CS" sz="2400" dirty="0" smtClean="0"/>
          </a:p>
          <a:p>
            <a:pPr eaLnBrk="1" hangingPunct="1"/>
            <a:endParaRPr lang="sr-Latn-CS" dirty="0" smtClean="0"/>
          </a:p>
        </p:txBody>
      </p:sp>
      <p:pic>
        <p:nvPicPr>
          <p:cNvPr id="3076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196974"/>
            <a:ext cx="9144000" cy="719857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r-Latn-CS"/>
          </a:p>
        </p:txBody>
      </p:sp>
      <p:sp>
        <p:nvSpPr>
          <p:cNvPr id="3078" name="Title 1"/>
          <p:cNvSpPr>
            <a:spLocks/>
          </p:cNvSpPr>
          <p:nvPr/>
        </p:nvSpPr>
        <p:spPr bwMode="auto">
          <a:xfrm>
            <a:off x="1476375" y="1125538"/>
            <a:ext cx="64500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sr-Latn-CS" sz="2400" b="1">
              <a:cs typeface="Tahoma" pitchFamily="34" charset="0"/>
            </a:endParaRPr>
          </a:p>
        </p:txBody>
      </p:sp>
      <p:sp>
        <p:nvSpPr>
          <p:cNvPr id="3079" name="Title 1"/>
          <p:cNvSpPr>
            <a:spLocks/>
          </p:cNvSpPr>
          <p:nvPr/>
        </p:nvSpPr>
        <p:spPr bwMode="auto">
          <a:xfrm>
            <a:off x="179512" y="1196974"/>
            <a:ext cx="8712967" cy="719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r-HR" sz="2400" b="1" i="1" dirty="0" smtClean="0">
                <a:solidFill>
                  <a:schemeClr val="tx2"/>
                </a:solidFill>
                <a:cs typeface="Tahoma" pitchFamily="34" charset="0"/>
              </a:rPr>
              <a:t>Ideja projekta</a:t>
            </a:r>
            <a:endParaRPr lang="hr-HR" sz="2400" b="1" i="1" dirty="0">
              <a:solidFill>
                <a:schemeClr val="tx2"/>
              </a:solidFill>
              <a:cs typeface="Tahom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r-HR" sz="2400" b="1" dirty="0" smtClean="0">
                <a:solidFill>
                  <a:schemeClr val="tx2"/>
                </a:solidFill>
              </a:rPr>
              <a:t>Svrha projekta – izrade novog kurikuluma</a:t>
            </a:r>
            <a:endParaRPr lang="hr-HR" sz="24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468313" y="1916832"/>
            <a:ext cx="8229600" cy="463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4163" lvl="1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r>
              <a:rPr lang="hr-HR" sz="2000" dirty="0" smtClean="0"/>
              <a:t>analizom sadašnjeg nastavnog plana i programa za zanimanje tehničar za računalstvo ovim projektom izradili </a:t>
            </a:r>
            <a:r>
              <a:rPr lang="hr-HR" sz="2000" dirty="0"/>
              <a:t>smo </a:t>
            </a:r>
            <a:r>
              <a:rPr lang="hr-HR" sz="2000" dirty="0" smtClean="0"/>
              <a:t>novi </a:t>
            </a:r>
            <a:r>
              <a:rPr lang="hr-HR" sz="2000" dirty="0"/>
              <a:t>kurikulum </a:t>
            </a:r>
            <a:r>
              <a:rPr lang="hr-HR" sz="2000" dirty="0" smtClean="0"/>
              <a:t>koji je:</a:t>
            </a:r>
          </a:p>
          <a:p>
            <a:pPr lvl="1" indent="-457200" defTabSz="757238">
              <a:spcBef>
                <a:spcPct val="20000"/>
              </a:spcBef>
              <a:spcAft>
                <a:spcPct val="30000"/>
              </a:spcAft>
              <a:buFont typeface="+mj-lt"/>
              <a:buAutoNum type="arabicPeriod"/>
              <a:defRPr/>
            </a:pPr>
            <a:r>
              <a:rPr lang="hr-HR" sz="2000" dirty="0" smtClean="0"/>
              <a:t>fleksibilan i relevantan u odnosu na zahtjeve tržišta rada</a:t>
            </a:r>
          </a:p>
          <a:p>
            <a:pPr lvl="1" indent="-457200" defTabSz="757238">
              <a:spcBef>
                <a:spcPct val="20000"/>
              </a:spcBef>
              <a:spcAft>
                <a:spcPct val="30000"/>
              </a:spcAft>
              <a:buFont typeface="+mj-lt"/>
              <a:buAutoNum type="arabicPeriod"/>
              <a:defRPr/>
            </a:pPr>
            <a:r>
              <a:rPr lang="hr-HR" sz="2000" dirty="0" smtClean="0"/>
              <a:t>više orijentiran na praktičan rad učenika</a:t>
            </a:r>
          </a:p>
          <a:p>
            <a:pPr lvl="1" indent="-457200" defTabSz="757238">
              <a:spcBef>
                <a:spcPct val="20000"/>
              </a:spcBef>
              <a:spcAft>
                <a:spcPct val="30000"/>
              </a:spcAft>
              <a:buFont typeface="+mj-lt"/>
              <a:buAutoNum type="arabicPeriod"/>
              <a:defRPr/>
            </a:pPr>
            <a:r>
              <a:rPr lang="vi-VN" sz="2000" dirty="0" smtClean="0"/>
              <a:t>prilagođen</a:t>
            </a:r>
            <a:r>
              <a:rPr lang="hr-HR" sz="2000" dirty="0" smtClean="0"/>
              <a:t> interesima učenika</a:t>
            </a:r>
          </a:p>
          <a:p>
            <a:pPr lvl="1" indent="-457200" defTabSz="757238">
              <a:spcBef>
                <a:spcPct val="20000"/>
              </a:spcBef>
              <a:spcAft>
                <a:spcPct val="30000"/>
              </a:spcAft>
              <a:buFont typeface="Arial" pitchFamily="34" charset="0"/>
              <a:buChar char="•"/>
              <a:defRPr/>
            </a:pPr>
            <a:r>
              <a:rPr lang="hr-HR" sz="2000" dirty="0" smtClean="0"/>
              <a:t>uvođenjem novog kurikuluma u naš obrazovni sustav želimo povećati interes među učenicima za ovaj sektor te u konačnici povećati broj </a:t>
            </a:r>
            <a:r>
              <a:rPr lang="hr-HR" sz="2000" dirty="0"/>
              <a:t>tehničke inteligencije među </a:t>
            </a:r>
            <a:r>
              <a:rPr lang="hr-HR" sz="2000" dirty="0" smtClean="0"/>
              <a:t>studentima</a:t>
            </a:r>
          </a:p>
          <a:p>
            <a:pPr lvl="1" indent="-457200" defTabSz="757238">
              <a:spcBef>
                <a:spcPct val="20000"/>
              </a:spcBef>
              <a:spcAft>
                <a:spcPct val="30000"/>
              </a:spcAft>
              <a:buFont typeface="Arial" pitchFamily="34" charset="0"/>
              <a:buChar char="•"/>
              <a:defRPr/>
            </a:pPr>
            <a:r>
              <a:rPr lang="hr-HR" sz="2000" dirty="0" smtClean="0"/>
              <a:t>projektom smo nastavnicima omogućili stjecanje novih stručnih znanja i novih nastavnih metoda usmjerenih na učenike</a:t>
            </a:r>
          </a:p>
          <a:p>
            <a:pPr marL="284163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333141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r-HR" sz="2400" b="1" dirty="0" smtClean="0">
                <a:solidFill>
                  <a:schemeClr val="tx2"/>
                </a:solidFill>
              </a:rPr>
              <a:t>Ciljane grupe i konačni korisnici projekta</a:t>
            </a:r>
            <a:endParaRPr lang="hr-HR" sz="2400" b="1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468313" y="1916832"/>
            <a:ext cx="8229600" cy="463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4163" lvl="1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r>
              <a:rPr lang="hr-HR" sz="2000" dirty="0" smtClean="0"/>
              <a:t>srednje strukovne škole - partneri na projektu</a:t>
            </a:r>
          </a:p>
          <a:p>
            <a:pPr marL="284163" lvl="1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r>
              <a:rPr lang="hr-HR" sz="2000" dirty="0" smtClean="0"/>
              <a:t>nastavnici strukovnih predmeta iz škola - partnera</a:t>
            </a:r>
          </a:p>
          <a:p>
            <a:pPr marL="284163" lvl="1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r>
              <a:rPr lang="hr-HR" sz="2000" dirty="0" smtClean="0"/>
              <a:t>učenici završnih razreda osnovnih škola</a:t>
            </a:r>
          </a:p>
          <a:p>
            <a:pPr marL="284163" lvl="1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r>
              <a:rPr lang="hr-HR" sz="2000" dirty="0" smtClean="0"/>
              <a:t>sadašnji i budući učenici strukovnih škola u sektoru računalstva</a:t>
            </a:r>
          </a:p>
          <a:p>
            <a:pPr marL="284163" lvl="1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r>
              <a:rPr lang="hr-HR" sz="2000" dirty="0" smtClean="0"/>
              <a:t>institucije visokog obrazovanja u regiji</a:t>
            </a:r>
          </a:p>
          <a:p>
            <a:pPr marL="284163" lvl="1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r>
              <a:rPr lang="hr-HR" sz="2000" dirty="0" smtClean="0"/>
              <a:t>gospodarstvo (posebno iz sektora računalstva) u regiji</a:t>
            </a:r>
          </a:p>
          <a:p>
            <a:pPr marL="284163" lvl="1" indent="-284163" defTabSz="757238">
              <a:spcBef>
                <a:spcPct val="20000"/>
              </a:spcBef>
              <a:spcAft>
                <a:spcPct val="30000"/>
              </a:spcAft>
              <a:buFontTx/>
              <a:buChar char="•"/>
              <a:defRPr/>
            </a:pPr>
            <a:r>
              <a:rPr lang="hr-HR" sz="2000" dirty="0" smtClean="0"/>
              <a:t>ostale strukovne škole u RH, državne institucije</a:t>
            </a:r>
            <a:endParaRPr lang="hr-HR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2400" b="1" dirty="0" smtClean="0">
                <a:solidFill>
                  <a:schemeClr val="tx2"/>
                </a:solidFill>
              </a:rPr>
              <a:t>Projektni tim</a:t>
            </a:r>
            <a:endParaRPr lang="hr-HR" sz="2400" b="1" dirty="0">
              <a:solidFill>
                <a:schemeClr val="tx2"/>
              </a:solidFill>
            </a:endParaRPr>
          </a:p>
        </p:txBody>
      </p:sp>
      <p:sp>
        <p:nvSpPr>
          <p:cNvPr id="7172" name="Rectangle 12"/>
          <p:cNvSpPr>
            <a:spLocks noChangeArrowheads="1"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smtClean="0"/>
              <a:t>Dražen Blažeka (TŠČ)	- voditelj projekta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smtClean="0"/>
              <a:t>Dragica </a:t>
            </a:r>
            <a:r>
              <a:rPr lang="hr-HR" sz="2000" dirty="0" err="1" smtClean="0"/>
              <a:t>Vugrin</a:t>
            </a:r>
            <a:r>
              <a:rPr lang="hr-HR" sz="2000" dirty="0" smtClean="0"/>
              <a:t> (TŠČ)	- suradnica voditelja projekta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err="1" smtClean="0"/>
              <a:t>Kristinka</a:t>
            </a:r>
            <a:r>
              <a:rPr lang="hr-HR" sz="2000" dirty="0" smtClean="0"/>
              <a:t> Blažeka (TŠČ)	- nastavnica struke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smtClean="0"/>
              <a:t>Valerija </a:t>
            </a:r>
            <a:r>
              <a:rPr lang="hr-HR" sz="2000" dirty="0" err="1" smtClean="0"/>
              <a:t>Poljanec</a:t>
            </a:r>
            <a:r>
              <a:rPr lang="hr-HR" sz="2000" dirty="0" smtClean="0"/>
              <a:t> (TŠČ)	- nastavnica struke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err="1" smtClean="0"/>
              <a:t>Svijetlana</a:t>
            </a:r>
            <a:r>
              <a:rPr lang="hr-HR" sz="2000" dirty="0" smtClean="0"/>
              <a:t> Grubišić (BJJ)	- nastavnica struke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smtClean="0"/>
              <a:t>Željko </a:t>
            </a:r>
            <a:r>
              <a:rPr lang="hr-HR" sz="2000" dirty="0" err="1" smtClean="0"/>
              <a:t>Borovec</a:t>
            </a:r>
            <a:r>
              <a:rPr lang="hr-HR" sz="2000" dirty="0" smtClean="0"/>
              <a:t> (BJJ)		- nastavnik struke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smtClean="0"/>
              <a:t>Zoltan </a:t>
            </a:r>
            <a:r>
              <a:rPr lang="hr-HR" sz="2000" dirty="0" err="1" smtClean="0"/>
              <a:t>Sep</a:t>
            </a:r>
            <a:r>
              <a:rPr lang="hr-HR" sz="2000" dirty="0" smtClean="0"/>
              <a:t> (Ptuj)		- nastavnik struke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smtClean="0"/>
              <a:t>David </a:t>
            </a:r>
            <a:r>
              <a:rPr lang="hr-HR" sz="2000" dirty="0" err="1" smtClean="0"/>
              <a:t>Drofenik</a:t>
            </a:r>
            <a:r>
              <a:rPr lang="hr-HR" sz="2000" dirty="0" smtClean="0"/>
              <a:t> (Ptuj)		- nastavnik struke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smtClean="0"/>
              <a:t>Elizabeta </a:t>
            </a:r>
            <a:r>
              <a:rPr lang="hr-HR" sz="2000" dirty="0" err="1" smtClean="0"/>
              <a:t>Vizinger</a:t>
            </a:r>
            <a:r>
              <a:rPr lang="hr-HR" sz="2000" dirty="0" smtClean="0"/>
              <a:t> (TŠČ)	- administratorica na projektu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hr-HR" sz="2000" dirty="0" smtClean="0"/>
              <a:t>Antonija Karlović (BJJ)	- administratorica na projektu</a:t>
            </a:r>
            <a:endParaRPr lang="hr-HR" sz="2000" dirty="0"/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endParaRPr lang="hr-HR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2400" b="1" dirty="0" smtClean="0">
                <a:solidFill>
                  <a:schemeClr val="tx2"/>
                </a:solidFill>
              </a:rPr>
              <a:t>Brojke o projektu - plan</a:t>
            </a:r>
            <a:endParaRPr lang="hr-HR" sz="2400" b="1" dirty="0">
              <a:solidFill>
                <a:schemeClr val="tx2"/>
              </a:solidFill>
            </a:endParaRPr>
          </a:p>
        </p:txBody>
      </p:sp>
      <p:sp>
        <p:nvSpPr>
          <p:cNvPr id="6148" name="Rectangle 12"/>
          <p:cNvSpPr>
            <a:spLocks noChangeArrowheads="1"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trajanje projekta 27.9.2010. do 26.11.2011. – 14 mjeseci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ukupni proračun projekta	- 135.921,66 EUR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sredstva iz EU fonda		- 114.962,54 EUR (85%)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sufinanciranje korisnika		- 20.959,12 EUR (15%)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TŠČ			- 17.180,50 EUR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SŠ BJJ Zaprešić	- 3.778,62 EUR</a:t>
            </a:r>
            <a:endParaRPr lang="hr-HR" sz="2400" dirty="0"/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FontTx/>
              <a:buChar char="•"/>
              <a:defRPr/>
            </a:pPr>
            <a:r>
              <a:rPr lang="hr-HR" sz="2400" dirty="0" smtClean="0"/>
              <a:t>isključivo kroz rad nastavnika iz projektnog tima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2400" b="1" dirty="0" smtClean="0">
                <a:solidFill>
                  <a:schemeClr val="tx2"/>
                </a:solidFill>
              </a:rPr>
              <a:t>Aktivnosti provedene u projektu</a:t>
            </a:r>
            <a:endParaRPr lang="hr-HR" sz="2400" b="1" dirty="0">
              <a:solidFill>
                <a:schemeClr val="tx2"/>
              </a:solidFill>
            </a:endParaRPr>
          </a:p>
        </p:txBody>
      </p:sp>
      <p:sp>
        <p:nvSpPr>
          <p:cNvPr id="8196" name="Rectangle 12"/>
          <p:cNvSpPr>
            <a:spLocks noChangeArrowheads="1"/>
          </p:cNvSpPr>
          <p:nvPr/>
        </p:nvSpPr>
        <p:spPr bwMode="auto">
          <a:xfrm>
            <a:off x="457200" y="1928813"/>
            <a:ext cx="8229600" cy="466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spcAft>
                <a:spcPct val="20000"/>
              </a:spcAft>
              <a:buFont typeface="+mj-lt"/>
              <a:buAutoNum type="arabicPeriod"/>
              <a:defRPr/>
            </a:pPr>
            <a:r>
              <a:rPr lang="hr-HR" sz="2000" dirty="0" smtClean="0"/>
              <a:t>modifikacija postojećeg nastavnog plana i programa tehničara za računalstvo i izrada novog kurikuluma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analiza nastavnog plana, anketiranje poslodavaca,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okrugli stolovi,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transfer znanja i primjeri dobre prakse iz Slovenije,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izrada nacrta novog kurikuluma , probno testiranje, verifikacija</a:t>
            </a:r>
          </a:p>
          <a:p>
            <a:pPr marL="457200" indent="-457200">
              <a:spcBef>
                <a:spcPct val="20000"/>
              </a:spcBef>
              <a:spcAft>
                <a:spcPct val="20000"/>
              </a:spcAft>
              <a:buFont typeface="+mj-lt"/>
              <a:buAutoNum type="arabicPeriod" startAt="2"/>
              <a:defRPr/>
            </a:pPr>
            <a:r>
              <a:rPr lang="hr-HR" sz="2000" dirty="0" smtClean="0"/>
              <a:t>osposobljavanje nastavnika za provedbu novoga kurikuluma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edukacija nastavnog osoblja za: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specijalizirana informatička znanja,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inovativne nastavne metode,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razvijanje poduzetničke kulture kod učenika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2400" b="1" dirty="0" smtClean="0">
                <a:solidFill>
                  <a:schemeClr val="tx2"/>
                </a:solidFill>
              </a:rPr>
              <a:t>Aktivnosti provedene u projektu</a:t>
            </a:r>
            <a:endParaRPr lang="hr-HR" sz="2400" b="1" dirty="0">
              <a:solidFill>
                <a:schemeClr val="tx2"/>
              </a:solidFill>
            </a:endParaRPr>
          </a:p>
        </p:txBody>
      </p:sp>
      <p:sp>
        <p:nvSpPr>
          <p:cNvPr id="8196" name="Rectangle 12"/>
          <p:cNvSpPr>
            <a:spLocks noChangeArrowheads="1"/>
          </p:cNvSpPr>
          <p:nvPr/>
        </p:nvSpPr>
        <p:spPr bwMode="auto">
          <a:xfrm>
            <a:off x="457200" y="1928813"/>
            <a:ext cx="8229600" cy="466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spcAft>
                <a:spcPct val="20000"/>
              </a:spcAft>
              <a:buFont typeface="+mj-lt"/>
              <a:buAutoNum type="arabicPeriod" startAt="3"/>
              <a:defRPr/>
            </a:pPr>
            <a:r>
              <a:rPr lang="hr-HR" sz="2000" dirty="0" smtClean="0"/>
              <a:t>opremanje školskih laboratorija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računalna oprema,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kamere, roboti,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umrežavanje učionice,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programska oprema,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specijalizirana literatura</a:t>
            </a:r>
          </a:p>
          <a:p>
            <a:pPr marL="457200" indent="-457200">
              <a:spcBef>
                <a:spcPct val="20000"/>
              </a:spcBef>
              <a:spcAft>
                <a:spcPct val="20000"/>
              </a:spcAft>
              <a:buFont typeface="+mj-lt"/>
              <a:buAutoNum type="arabicPeriod" startAt="4"/>
              <a:defRPr/>
            </a:pPr>
            <a:r>
              <a:rPr lang="hr-HR" sz="2000" dirty="0" smtClean="0"/>
              <a:t>širenje informacija o dostupnosti novoga kurikuluma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otvoreni dani za učenike osnovnih škola,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promidžba novog kurikuluma i škola,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-"/>
              <a:defRPr/>
            </a:pPr>
            <a:r>
              <a:rPr lang="hr-HR" sz="2000" dirty="0" smtClean="0"/>
              <a:t>izrada i distribucija promotivnog materijala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4435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4" descr="header_presentaion_h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1196975"/>
            <a:ext cx="9144000" cy="4318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r-HR" sz="2400" b="1" dirty="0" smtClean="0">
                <a:solidFill>
                  <a:schemeClr val="tx2"/>
                </a:solidFill>
              </a:rPr>
              <a:t>Rezultati provedenih aktivnosti</a:t>
            </a:r>
            <a:endParaRPr lang="hr-HR" sz="2400" b="1" dirty="0">
              <a:solidFill>
                <a:schemeClr val="tx2"/>
              </a:solidFill>
            </a:endParaRPr>
          </a:p>
        </p:txBody>
      </p:sp>
      <p:sp>
        <p:nvSpPr>
          <p:cNvPr id="10244" name="Rectangle 12"/>
          <p:cNvSpPr>
            <a:spLocks noChangeArrowheads="1"/>
          </p:cNvSpPr>
          <p:nvPr/>
        </p:nvSpPr>
        <p:spPr bwMode="auto">
          <a:xfrm>
            <a:off x="457200" y="1928813"/>
            <a:ext cx="82296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23850">
              <a:spcBef>
                <a:spcPct val="20000"/>
              </a:spcBef>
              <a:buFontTx/>
              <a:buChar char="•"/>
            </a:pPr>
            <a:r>
              <a:rPr lang="hr-HR" sz="2400" dirty="0" smtClean="0"/>
              <a:t> </a:t>
            </a:r>
            <a:r>
              <a:rPr lang="hr-HR" sz="2000" dirty="0" smtClean="0"/>
              <a:t>glavni cilj je realiziran – izrađen je dokument „Izmjene i dopune posebnog stručnog dijela nastavnog plana i programa Tehničar </a:t>
            </a:r>
            <a:r>
              <a:rPr lang="hr-HR" sz="2000" smtClean="0"/>
              <a:t>za računarstvo</a:t>
            </a:r>
            <a:r>
              <a:rPr lang="hr-HR" sz="2000" dirty="0" smtClean="0"/>
              <a:t>”</a:t>
            </a:r>
          </a:p>
          <a:p>
            <a:pPr marL="323850">
              <a:spcBef>
                <a:spcPct val="20000"/>
              </a:spcBef>
              <a:buFontTx/>
              <a:buChar char="•"/>
            </a:pPr>
            <a:r>
              <a:rPr lang="hr-HR" sz="2000" dirty="0" smtClean="0"/>
              <a:t> u izradi - suradnja sa TŠRB Zagreb i njihovim partnerima, predstavnicima sektorskog vijeća – izbjegnuto dupliranje poslova i mogućih prijedloga</a:t>
            </a:r>
          </a:p>
          <a:p>
            <a:pPr marL="323850">
              <a:spcBef>
                <a:spcPct val="20000"/>
              </a:spcBef>
              <a:buFontTx/>
              <a:buChar char="•"/>
            </a:pPr>
            <a:r>
              <a:rPr lang="hr-HR" sz="2000" dirty="0" smtClean="0"/>
              <a:t> na taj način zajednički usklađen dokument dostavljen je nadležnim tijelima (ASOO, sektorsko vijeće, …) na daljnje postupanje</a:t>
            </a:r>
          </a:p>
          <a:p>
            <a:pPr marL="323850">
              <a:spcBef>
                <a:spcPct val="20000"/>
              </a:spcBef>
              <a:buFontTx/>
              <a:buChar char="•"/>
            </a:pPr>
            <a:r>
              <a:rPr lang="hr-HR" sz="2000" dirty="0"/>
              <a:t> </a:t>
            </a:r>
            <a:r>
              <a:rPr lang="hr-HR" sz="2000" dirty="0" smtClean="0"/>
              <a:t>naša je želja i potreba - uvrštavanje predloženih rješenja u obrazovni sustav RH od školske godine 2012./2013.  </a:t>
            </a:r>
            <a:endParaRPr lang="hr-HR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697</Words>
  <Application>Microsoft Office PowerPoint</Application>
  <PresentationFormat>Prikaz na zaslonu (4:3)</PresentationFormat>
  <Paragraphs>108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Default Design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RH-TDU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cnikovic</dc:creator>
  <cp:lastModifiedBy>Ravnatelj</cp:lastModifiedBy>
  <cp:revision>69</cp:revision>
  <dcterms:created xsi:type="dcterms:W3CDTF">2010-10-01T07:25:35Z</dcterms:created>
  <dcterms:modified xsi:type="dcterms:W3CDTF">2011-11-25T06:40:15Z</dcterms:modified>
</cp:coreProperties>
</file>